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7" r:id="rId2"/>
    <p:sldId id="261" r:id="rId3"/>
    <p:sldId id="359" r:id="rId4"/>
    <p:sldId id="364" r:id="rId5"/>
    <p:sldId id="363" r:id="rId6"/>
    <p:sldId id="362" r:id="rId7"/>
    <p:sldId id="308" r:id="rId8"/>
    <p:sldId id="36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17/3/2023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6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5" y="953856"/>
            <a:ext cx="7231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Exponential discounting anomalies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5B01-79FD-0AA0-D92E-CBE69298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6744C7-6B02-934D-94C3-7BAC090A0C0B}"/>
              </a:ext>
            </a:extLst>
          </p:cNvPr>
          <p:cNvSpPr txBox="1"/>
          <p:nvPr/>
        </p:nvSpPr>
        <p:spPr>
          <a:xfrm>
            <a:off x="627854" y="5838432"/>
            <a:ext cx="11197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Frederick, Shane, George Loewenstein, and Ted O'Donoghue (2002) "Time Discounting and Time Preference: A Critical Review”, </a:t>
            </a:r>
            <a:r>
              <a:rPr lang="en-AU" sz="1100" i="1" dirty="0"/>
              <a:t>Journal of Economic Literature</a:t>
            </a:r>
            <a:r>
              <a:rPr lang="en-AU" sz="1100" dirty="0"/>
              <a:t>, 40(2): 351-401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5CB73-1176-7873-4300-B432ED85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2" y="1217447"/>
            <a:ext cx="10976213" cy="405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3BDE120-C65C-08E8-00DC-93DB7921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>
          <a:xfrm>
            <a:off x="0" y="1410684"/>
            <a:ext cx="4908176" cy="47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383C1-9000-B24F-941B-AD8E2B5BA1D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096000" y="1114795"/>
            <a:ext cx="3365923" cy="138379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4800" dirty="0">
                <a:cs typeface="Arial"/>
              </a:rPr>
              <a:t>$15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3BDE120-C65C-08E8-00DC-93DB7921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>
          <a:xfrm>
            <a:off x="0" y="1410684"/>
            <a:ext cx="4908176" cy="4748069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C283EA5-F8C7-4A92-4B54-9D5505483925}"/>
              </a:ext>
            </a:extLst>
          </p:cNvPr>
          <p:cNvGraphicFramePr>
            <a:graphicFrameLocks noGrp="1"/>
          </p:cNvGraphicFramePr>
          <p:nvPr/>
        </p:nvGraphicFramePr>
        <p:xfrm>
          <a:off x="5701021" y="2831643"/>
          <a:ext cx="5702157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719">
                  <a:extLst>
                    <a:ext uri="{9D8B030D-6E8A-4147-A177-3AD203B41FA5}">
                      <a16:colId xmlns:a16="http://schemas.microsoft.com/office/drawing/2014/main" val="4083625911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45526009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186539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 months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One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2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5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02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383C1-9000-B24F-941B-AD8E2B5BA1D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096000" y="1114795"/>
            <a:ext cx="3365923" cy="138379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4800" dirty="0">
                <a:cs typeface="Arial"/>
              </a:rPr>
              <a:t>$15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3BDE120-C65C-08E8-00DC-93DB7921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>
          <a:xfrm>
            <a:off x="0" y="1410684"/>
            <a:ext cx="4908176" cy="4748069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C283EA5-F8C7-4A92-4B54-9D5505483925}"/>
              </a:ext>
            </a:extLst>
          </p:cNvPr>
          <p:cNvGraphicFramePr>
            <a:graphicFrameLocks noGrp="1"/>
          </p:cNvGraphicFramePr>
          <p:nvPr/>
        </p:nvGraphicFramePr>
        <p:xfrm>
          <a:off x="5701021" y="2831643"/>
          <a:ext cx="5702157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719">
                  <a:extLst>
                    <a:ext uri="{9D8B030D-6E8A-4147-A177-3AD203B41FA5}">
                      <a16:colId xmlns:a16="http://schemas.microsoft.com/office/drawing/2014/main" val="4083625911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45526009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186539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 months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One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2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$30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5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70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383C1-9000-B24F-941B-AD8E2B5BA1D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096000" y="1114795"/>
            <a:ext cx="3365923" cy="138379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4800" dirty="0">
                <a:cs typeface="Arial"/>
              </a:rPr>
              <a:t>$15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3BDE120-C65C-08E8-00DC-93DB7921C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>
          <a:xfrm>
            <a:off x="0" y="1410684"/>
            <a:ext cx="4908176" cy="4748069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C283EA5-F8C7-4A92-4B54-9D5505483925}"/>
              </a:ext>
            </a:extLst>
          </p:cNvPr>
          <p:cNvGraphicFramePr>
            <a:graphicFrameLocks noGrp="1"/>
          </p:cNvGraphicFramePr>
          <p:nvPr/>
        </p:nvGraphicFramePr>
        <p:xfrm>
          <a:off x="5701021" y="2831643"/>
          <a:ext cx="5702157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719">
                  <a:extLst>
                    <a:ext uri="{9D8B030D-6E8A-4147-A177-3AD203B41FA5}">
                      <a16:colId xmlns:a16="http://schemas.microsoft.com/office/drawing/2014/main" val="4083625911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45526009"/>
                    </a:ext>
                  </a:extLst>
                </a:gridCol>
                <a:gridCol w="1900719">
                  <a:extLst>
                    <a:ext uri="{9D8B030D-6E8A-4147-A177-3AD203B41FA5}">
                      <a16:colId xmlns:a16="http://schemas.microsoft.com/office/drawing/2014/main" val="1186539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 months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One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Three</a:t>
                      </a:r>
                      <a:br>
                        <a:rPr lang="en-AU" sz="2800" dirty="0"/>
                      </a:br>
                      <a:r>
                        <a:rPr lang="en-AU" sz="28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2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$30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277%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5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3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A131E-5AC3-E14F-BF31-48C8F5DA83B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AU" sz="2800" dirty="0"/>
              <a:t>$20 now or $50 in three months?</a:t>
            </a:r>
          </a:p>
          <a:p>
            <a:endParaRPr lang="en-AU" sz="2800" dirty="0"/>
          </a:p>
          <a:p>
            <a:r>
              <a:rPr lang="en-AU" sz="2800" dirty="0"/>
              <a:t>$20 in one week or $50 in three months and one week?</a:t>
            </a:r>
          </a:p>
          <a:p>
            <a:endParaRPr lang="en-AU" sz="28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4244">
              <a:spcBef>
                <a:spcPts val="139"/>
              </a:spcBef>
            </a:pPr>
            <a:r>
              <a:rPr spc="-10" dirty="0"/>
              <a:t>7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A131E-5AC3-E14F-BF31-48C8F5DA83B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AU" sz="2800" dirty="0"/>
              <a:t>Choice A: </a:t>
            </a:r>
          </a:p>
          <a:p>
            <a:r>
              <a:rPr lang="en-AU" sz="2800" dirty="0"/>
              <a:t>Choose between one apple today and two apples tomorrow.</a:t>
            </a:r>
          </a:p>
          <a:p>
            <a:br>
              <a:rPr lang="en-AU" sz="2800" dirty="0"/>
            </a:br>
            <a:r>
              <a:rPr lang="en-AU" sz="2800" dirty="0"/>
              <a:t>Choice B: </a:t>
            </a:r>
          </a:p>
          <a:p>
            <a:r>
              <a:rPr lang="en-AU" sz="2800" dirty="0"/>
              <a:t>Choose between one apple in one year and two apples in one year plus one day.</a:t>
            </a:r>
          </a:p>
          <a:p>
            <a:endParaRPr lang="en-AU" sz="28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4244">
              <a:spcBef>
                <a:spcPts val="139"/>
              </a:spcBef>
            </a:pPr>
            <a:r>
              <a:rPr spc="-10" dirty="0"/>
              <a:t>7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686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2AEAE0-9917-540B-6668-D650641D4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7"/>
          <a:stretch/>
        </p:blipFill>
        <p:spPr>
          <a:xfrm>
            <a:off x="2600612" y="0"/>
            <a:ext cx="6990776" cy="68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10918</TotalTime>
  <Words>154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48</cp:revision>
  <dcterms:created xsi:type="dcterms:W3CDTF">2022-02-14T06:08:26Z</dcterms:created>
  <dcterms:modified xsi:type="dcterms:W3CDTF">2023-03-17T00:28:39Z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